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Aptos Slab Black" panose="020B0004020202020204" pitchFamily="34" charset="0"/>
      <p:bold r:id="rId13"/>
      <p:boldItalic r:id="rId14"/>
    </p:embeddedFont>
    <p:embeddedFont>
      <p:font typeface="Prompt Medium" panose="00000600000000000000" pitchFamily="2" charset="-34"/>
      <p:regular r:id="rId15"/>
      <p:italic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Medium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9T09:54:53.45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10865,'70'-8,"85"-7,99-4,90-6,72-7,49 2,943-22,0 72,-1066-2,-58-3,-53-2,-54-4,-53-4,-88-4,53 1,-81-3,-8 1,0 0,0 0,0 0,0 0,0 0,0 0,1 0,-1 0,0 0,0 0,0 0,0 0,0 0,0-1,0 1,0 0,0 0,0 0,0 0,0 0,0 0,0 0,0 0,0 0,0 0,0 0,0 0,0 0,0 0,0 0,0 0,0 0,0 0,0-1,0 1,0 0,0 0,0 0,0 0,0 0,0 0,0 0,0 0,0 0,0 0,0 0,0 0,0 0,0 0,0 0,0 0,0 0,0 0,0 0,0 0,0 0,-1-1,1 1,0 0,0 0,0 0,0 0,-25-11,-23-9,-78-32,-27-3,-43-13,-36-17,-20-13,-16-22,-168-117,308 153,-151-127,6-47,12-54,21-64,23-62,25-51,33-53,42-47,42-40,49 203,31-482,23 530,116-570,12 322,33 48,25 68,10 72,-8 78,-13 76,-12 68,-18 61,-133 125,1 3,1 1,1 2,2 2,53-18,-34 19,0 2,1 4,76-8,-2 9,-139 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9T09:53:21.3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9T09:53:23.90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1,'0'9,"0"13,0 24,5 21,3 18,-1 13,-2 14,5 9,9 9,6 8,0 6,1 4,4-3,9-6,3-16,1-17,-2-24,-8-25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96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.xml"/><Relationship Id="rId5" Type="http://schemas.openxmlformats.org/officeDocument/2006/relationships/image" Target="../media/image27.png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Strengthening Ghana's Tax System Through Digitalization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Ghana aims to boost national development by improving domestic revenue mobilization. A major challenge is widening the tax net, especially within the large informal sector. Digitalization, backed by strong education, is key to achieving this goal and funding public services sustainably.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7205C2-7114-63FC-112E-493B60BC3FFC}"/>
                  </a:ext>
                </a:extLst>
              </p14:cNvPr>
              <p14:cNvContentPartPr/>
              <p14:nvPr/>
            </p14:nvContentPartPr>
            <p14:xfrm>
              <a:off x="-595497" y="-2214692"/>
              <a:ext cx="2093040" cy="3911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7205C2-7114-63FC-112E-493B60BC3F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85137" y="-2394332"/>
                <a:ext cx="2272680" cy="427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018" y="1195276"/>
            <a:ext cx="6096105" cy="1130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lab Black" panose="020F0502020204030204" pitchFamily="34" charset="0"/>
                <a:ea typeface="Roboto Medium" pitchFamily="34" charset="-122"/>
                <a:cs typeface="Roboto Medium" pitchFamily="34" charset="-120"/>
              </a:rPr>
              <a:t>Strengthening Ghana's Future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Slab Black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54151" y="3058175"/>
            <a:ext cx="6726436" cy="304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digital-first tax system, supported by strong education, user-friendly tools, and strategic partnerships, can widen the tax net, boost development funds, and build a fair system where everyone contributes their share for a prosperous Ghana.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945" y="204186"/>
            <a:ext cx="6726436" cy="7927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00075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Informal Sector Challenge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3749" y="2626463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artisans, traders, and small-scale entrepreneurs operate outside formal tax structures. This contributes to a low tax-to-GDP ratio, limiting government funding for public services and infrastructure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63749" y="479338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tools can simplify registration and compliance, but without clear education, many may resist or not fully appreciate their benefits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pic>
        <p:nvPicPr>
          <p:cNvPr id="7" name="Picture 6" descr="A group of people in a market&#10;&#10;AI-generated content may be incorrect.">
            <a:extLst>
              <a:ext uri="{FF2B5EF4-FFF2-40B4-BE49-F238E27FC236}">
                <a16:creationId xmlns:a16="http://schemas.microsoft.com/office/drawing/2014/main" id="{40EBB46D-3996-0F32-4912-71BE0A6E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119" y="1428247"/>
            <a:ext cx="7301965" cy="6730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6169"/>
            <a:ext cx="8872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Education: The Foundation of Trust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2527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93790" y="49947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551688" y="46851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755761" y="48552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592247"/>
            <a:ext cx="3369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Understanding Obligations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08266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informal and formal workers understand tax obligations and benefits of compliance.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02527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216962" y="49947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974860" y="46851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178933" y="48552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592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Using Digital Tools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608266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Empowers citizens to confidently use new digital tools provided by the Ghana Revenue Authority (GRA).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502527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9640133" y="49947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11398032" y="46851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1602105" y="48552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592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Bridging the Gap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608266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digitalization truly boosts tax compliance and supports national development.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913"/>
            <a:ext cx="7260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Digital Education Framework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3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Ghana needs a robust digital education framework aligned with legal mandates, revenue goals, and technological realities. Digital tools alone are insufficient; many taxpayers lack digital literacy. A well-crafted strategy builds trust and compliance.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72276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Digital Awareness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9676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 about platforms and processes.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72276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4106347"/>
            <a:ext cx="2981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Digital Literacy Training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59676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skills to use digital tax tools.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86482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320552"/>
            <a:ext cx="3683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Local Language Accessibility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81097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Overcome language barriers for broader adoption.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186482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32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81097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Collaborate with stakeholders for wider reach.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1487"/>
            <a:ext cx="7749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Pillars of Digital Education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8389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34358"/>
            <a:ext cx="3107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SMS Alerts &amp; Reminders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2477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Short, clear messages in local languages for deadlines and payments.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8389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434358"/>
            <a:ext cx="3180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Online Tutorials &amp; Videos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92477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guides on registration, filing, and digital payments.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54673"/>
            <a:ext cx="2839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Cybersecurity Training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44509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 safe password habits and fraud detection.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54673"/>
            <a:ext cx="3397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Community Digital Centers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44509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hubs with internet and facilitators for hands-on help.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474" y="435650"/>
            <a:ext cx="4015026" cy="440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Ghana's Tax Framework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54474" y="1192530"/>
            <a:ext cx="13521452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Understanding the legal foundation: Income Tax Act, Act 896 establishes clear tax obligations for all earners.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4" y="1624251"/>
            <a:ext cx="13521452" cy="64910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4474" y="9374386"/>
            <a:ext cx="13521452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Many informal workers earn above the threshold but remain outside the system due to lack of tracking mechanisms.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992"/>
            <a:ext cx="7431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Resident Individual Tax Rates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28399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43601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343" y="2579727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34816" y="2579727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GH¢ 3,132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197215" y="2579727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0% (Nil)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343" y="3230047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34816" y="3230047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GH¢ 840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197215" y="3230047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5%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343" y="3880366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334816" y="3880366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GH¢ 1,200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7215" y="3880366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8343" y="453068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334816" y="4530685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GH¢ 33,720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197215" y="4530685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17.5%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28343" y="518100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2334816" y="5181005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GH¢ 81,108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97215" y="5181005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25%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876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28343" y="5831324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2334816" y="5831324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Exceeding GH¢ 120,000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197215" y="5831324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35%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6007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 Income Tax (Amendment) Act, 2018 (Act 973)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434"/>
            <a:ext cx="109502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New Taxation Model: Digitalizing Payments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78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digitalization plan aims to reduce physical cash and encourage mobile-money payments, making financial flows more transparent and easier to tax. A "2 cedis, 20 pesewas" prototype is introduced.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0879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28224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4130278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Short Code Payments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3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Sender pays 20 pesewas, receiver pays full tax on money received.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70879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51396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4130278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Deterring Avoidance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3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 transfers incur a 2 cedis charge, encouraging short code use.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70879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74568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4130278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850487"/>
            <a:ext cx="3448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Fractional Reserve Banking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3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a debt-based banking system, making digital money flow faster and safer.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133" y="387429"/>
            <a:ext cx="5548432" cy="43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Process of the New Taxation Model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" y="1106567"/>
            <a:ext cx="421005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2393" y="1246823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USSD Registration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052393" y="1550194"/>
            <a:ext cx="1308687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mobile registration for all, including informal workers.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5" y="2088833"/>
            <a:ext cx="421005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62896" y="2229088"/>
            <a:ext cx="1807488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Link Ghana Card to TIN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262896" y="2532459"/>
            <a:ext cx="1287637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Connects identity to tax system for easier tracking.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38" y="3071098"/>
            <a:ext cx="421005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73398" y="321135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National Tax Registry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473398" y="3514725"/>
            <a:ext cx="12665869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records for individuals and businesses.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40" y="4053364"/>
            <a:ext cx="421005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83901" y="4193619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Online Licensing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683901" y="4496991"/>
            <a:ext cx="1245536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Apply/renew licenses online, reducing physical office visits.</a:t>
            </a:r>
            <a:endParaRPr lang="en-US" sz="11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38" y="5035629"/>
            <a:ext cx="421005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73398" y="5175885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Reduce Cashflow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1473398" y="5479256"/>
            <a:ext cx="12665869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Electronic payments reduce leakage and corruption.</a:t>
            </a:r>
            <a:endParaRPr lang="en-US" sz="11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5" y="6017895"/>
            <a:ext cx="421005" cy="11430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262896" y="6158151"/>
            <a:ext cx="218122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Network Provider Takes Tax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262896" y="6461522"/>
            <a:ext cx="1287637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Telecoms automatically apply and submit taxes to GRA.</a:t>
            </a:r>
            <a:endParaRPr lang="en-US" sz="11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" y="7000161"/>
            <a:ext cx="421005" cy="11430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052393" y="7140416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Non-Compliance</a:t>
            </a:r>
            <a:endParaRPr lang="en-US" sz="1350" dirty="0"/>
          </a:p>
        </p:txBody>
      </p:sp>
      <p:sp>
        <p:nvSpPr>
          <p:cNvPr id="23" name="Text 14"/>
          <p:cNvSpPr/>
          <p:nvPr/>
        </p:nvSpPr>
        <p:spPr>
          <a:xfrm>
            <a:off x="1052393" y="7443788"/>
            <a:ext cx="1308687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Penalties for refusal to register or pay taxes.</a:t>
            </a:r>
            <a:endParaRPr lang="en-US" sz="11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10AE44-763B-8E75-7514-3FDFB8155B54}"/>
                  </a:ext>
                </a:extLst>
              </p14:cNvPr>
              <p14:cNvContentPartPr/>
              <p14:nvPr/>
            </p14:nvContentPartPr>
            <p14:xfrm>
              <a:off x="11057343" y="2977228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10AE44-763B-8E75-7514-3FDFB8155B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67343" y="279758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C3329A-25E2-E0D2-AACC-97B8D4B15687}"/>
                  </a:ext>
                </a:extLst>
              </p14:cNvPr>
              <p14:cNvContentPartPr/>
              <p14:nvPr/>
            </p14:nvContentPartPr>
            <p14:xfrm>
              <a:off x="8957463" y="2057068"/>
              <a:ext cx="129240" cy="638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C3329A-25E2-E0D2-AACC-97B8D4B156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67823" y="1877428"/>
                <a:ext cx="308880" cy="99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642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Prompt Medium</vt:lpstr>
      <vt:lpstr>Mukta Light</vt:lpstr>
      <vt:lpstr>Roboto Medium</vt:lpstr>
      <vt:lpstr>Aptos Slab Black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Seyram Kumadie</cp:lastModifiedBy>
  <cp:revision>3</cp:revision>
  <dcterms:created xsi:type="dcterms:W3CDTF">2025-11-19T09:29:29Z</dcterms:created>
  <dcterms:modified xsi:type="dcterms:W3CDTF">2025-11-19T09:56:12Z</dcterms:modified>
</cp:coreProperties>
</file>